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8" r:id="rId3"/>
    <p:sldId id="262" r:id="rId4"/>
    <p:sldId id="297" r:id="rId5"/>
    <p:sldId id="261" r:id="rId6"/>
    <p:sldId id="301" r:id="rId7"/>
    <p:sldId id="303" r:id="rId8"/>
    <p:sldId id="302" r:id="rId9"/>
    <p:sldId id="260" r:id="rId10"/>
    <p:sldId id="265" r:id="rId11"/>
    <p:sldId id="299" r:id="rId12"/>
    <p:sldId id="300" r:id="rId13"/>
    <p:sldId id="304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ubai" panose="020B0503030403030204" pitchFamily="34" charset="-78"/>
      <p:regular r:id="rId50"/>
      <p:bold r:id="rId51"/>
    </p:embeddedFont>
    <p:embeddedFont>
      <p:font typeface="Lexend Deca" panose="020B0604020202020204" charset="-78"/>
      <p:regular r:id="rId52"/>
    </p:embeddedFont>
    <p:embeddedFont>
      <p:font typeface="Montserrat" pitchFamily="2" charset="-52"/>
      <p:regular r:id="rId53"/>
      <p:bold r:id="rId54"/>
      <p:italic r:id="rId55"/>
      <p:boldItalic r:id="rId56"/>
    </p:embeddedFont>
    <p:embeddedFont>
      <p:font typeface="Montserrat Light" pitchFamily="2" charset="-52"/>
      <p:regular r:id="rId57"/>
    </p:embeddedFont>
    <p:embeddedFont>
      <p:font typeface="Montserrat Medium" pitchFamily="2" charset="-52"/>
      <p:regular r:id="rId58"/>
    </p:embeddedFont>
    <p:embeddedFont>
      <p:font typeface="Montserrat SemiBold" pitchFamily="2" charset="-52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9F4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c98855f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c98855ff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98855f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98855f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c98855ff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c98855ff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c98855ff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c98855ff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c98855ff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c98855ff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7a513c98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7a513c981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06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560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mul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44939" y="1991850"/>
            <a:ext cx="5862918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SemiBold" pitchFamily="2" charset="-52"/>
              </a:rPr>
              <a:t>Разработка</a:t>
            </a:r>
            <a:r>
              <a:rPr lang="en-US" b="0" dirty="0">
                <a:latin typeface="Montserrat SemiBold" pitchFamily="2" charset="-52"/>
              </a:rPr>
              <a:t> </a:t>
            </a:r>
            <a:r>
              <a:rPr lang="ru-RU" b="0" dirty="0">
                <a:latin typeface="Montserrat SemiBold" pitchFamily="2" charset="-52"/>
              </a:rPr>
              <a:t>приложения для транспортного предприятия</a:t>
            </a:r>
            <a:r>
              <a:rPr lang="ru-RU" dirty="0">
                <a:latin typeface="Montserrat SemiBold" pitchFamily="2" charset="-52"/>
              </a:rPr>
              <a:t> </a:t>
            </a:r>
            <a:endParaRPr dirty="0">
              <a:latin typeface="Montserrat SemiBold" pitchFamily="2" charset="-52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957" y="1276862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5;p13">
            <a:extLst>
              <a:ext uri="{FF2B5EF4-FFF2-40B4-BE49-F238E27FC236}">
                <a16:creationId xmlns:a16="http://schemas.microsoft.com/office/drawing/2014/main" id="{E9CA7D37-3BC9-4D35-842D-9AEA80F7A3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842" y="58278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;p13">
            <a:extLst>
              <a:ext uri="{FF2B5EF4-FFF2-40B4-BE49-F238E27FC236}">
                <a16:creationId xmlns:a16="http://schemas.microsoft.com/office/drawing/2014/main" id="{297143F6-9DDC-4EC4-B76A-FE1E866690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36" y="71623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 pitchFamily="2" charset="-52"/>
              </a:rPr>
              <a:t>Использование </a:t>
            </a:r>
            <a:r>
              <a:rPr lang="en-US" dirty="0">
                <a:latin typeface="Montserrat SemiBold" pitchFamily="2" charset="-52"/>
              </a:rPr>
              <a:t>CASE</a:t>
            </a:r>
            <a:r>
              <a:rPr lang="ru-RU" dirty="0">
                <a:latin typeface="Montserrat SemiBold" pitchFamily="2" charset="-52"/>
              </a:rPr>
              <a:t> средств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itchFamily="2" charset="-52"/>
              </a:rPr>
              <a:t>CASE </a:t>
            </a:r>
            <a:r>
              <a:rPr lang="ru-RU" dirty="0">
                <a:latin typeface="Montserrat Light" pitchFamily="2" charset="-52"/>
              </a:rPr>
              <a:t>– от английского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itchFamily="2" charset="-52"/>
              </a:rPr>
              <a:t>computer-aided software engineering</a:t>
            </a:r>
            <a:r>
              <a:rPr lang="ru-RU" dirty="0">
                <a:latin typeface="Montserrat Light" pitchFamily="2" charset="-52"/>
              </a:rPr>
              <a:t>.</a:t>
            </a:r>
            <a:endParaRPr lang="en-US" dirty="0">
              <a:latin typeface="Montserrat Light" pitchFamily="2" charset="-52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/>
          <a:srcRect t="13247" b="3453"/>
          <a:stretch/>
        </p:blipFill>
        <p:spPr>
          <a:xfrm>
            <a:off x="4886650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3C0250-14D1-4215-A231-F7CD7393D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F61E9E-4FD3-4259-8EB7-A42D6C25DF4F}"/>
              </a:ext>
            </a:extLst>
          </p:cNvPr>
          <p:cNvSpPr txBox="1">
            <a:spLocks/>
          </p:cNvSpPr>
          <p:nvPr/>
        </p:nvSpPr>
        <p:spPr>
          <a:xfrm>
            <a:off x="6256696" y="170362"/>
            <a:ext cx="2772588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Логическая модель БД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2889DF-2C5B-487D-8FE3-7306C6F3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" y="43402"/>
            <a:ext cx="6064994" cy="4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8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3C0250-14D1-4215-A231-F7CD7393D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F61E9E-4FD3-4259-8EB7-A42D6C25DF4F}"/>
              </a:ext>
            </a:extLst>
          </p:cNvPr>
          <p:cNvSpPr txBox="1">
            <a:spLocks/>
          </p:cNvSpPr>
          <p:nvPr/>
        </p:nvSpPr>
        <p:spPr>
          <a:xfrm>
            <a:off x="6141980" y="215332"/>
            <a:ext cx="2887304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Физическая модель БД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B08B39-9CC9-492F-8CE5-7CFE8199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27" y="117476"/>
            <a:ext cx="45529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78227" y="1402168"/>
            <a:ext cx="6313073" cy="9251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r>
              <a:rPr lang="en-US" dirty="0">
                <a:latin typeface="Montserrat SemiBold" pitchFamily="2" charset="-52"/>
              </a:rPr>
              <a:t>3</a:t>
            </a:r>
            <a:r>
              <a:rPr lang="ru-RU" dirty="0">
                <a:latin typeface="Montserrat SemiBold" pitchFamily="2" charset="-52"/>
              </a:rPr>
              <a:t>.</a:t>
            </a: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Разработка приложения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78227" y="2327354"/>
            <a:ext cx="5072245" cy="758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sz="1800" b="0" i="0" dirty="0">
                <a:solidFill>
                  <a:srgbClr val="05D9F4"/>
                </a:solidFill>
                <a:effectLst/>
                <a:latin typeface="Montserrat Light" pitchFamily="2" charset="-52"/>
                <a:ea typeface="Muli"/>
                <a:cs typeface="Muli"/>
              </a:rPr>
              <a:t>Создание архитектуры и реализация функций</a:t>
            </a:r>
            <a:endParaRPr lang="ru-RU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Light" pitchFamily="2" charset="-52"/>
            </a:endParaRPr>
          </a:p>
        </p:txBody>
      </p:sp>
      <p:pic>
        <p:nvPicPr>
          <p:cNvPr id="7" name="Google Shape;679;p48">
            <a:extLst>
              <a:ext uri="{FF2B5EF4-FFF2-40B4-BE49-F238E27FC236}">
                <a16:creationId xmlns:a16="http://schemas.microsoft.com/office/drawing/2014/main" id="{FCD66A7F-65A4-4A53-AA80-58B385E74A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316" y="1157691"/>
            <a:ext cx="1790934" cy="204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0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Q1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Q2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Q3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Q4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24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4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4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   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1" name="Google Shape;211;p24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24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5" name="Google Shape;215;p24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6" name="Google Shape;216;p24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9" name="Google Shape;219;p24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0" name="Google Shape;220;p24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50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Dubai" panose="020B0503030403030204" pitchFamily="34" charset="-78"/>
                <a:ea typeface="Microsoft YaHei UI" panose="020B0503020204020204" pitchFamily="34" charset="-122"/>
                <a:cs typeface="Dubai" panose="020B0503030403030204" pitchFamily="34" charset="-78"/>
              </a:rPr>
              <a:t>89,526,124</a:t>
            </a:r>
            <a:r>
              <a:rPr lang="en" sz="4800" dirty="0"/>
              <a:t>$</a:t>
            </a:r>
            <a:endParaRPr sz="4800"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That’s a lot of money</a:t>
            </a:r>
            <a:endParaRPr sz="24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185,244 users</a:t>
            </a:r>
            <a:endParaRPr sz="48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And a lot of users</a:t>
            </a:r>
            <a:endParaRPr sz="24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F508A6B5-0EFC-4BB7-8553-7E02A79AC3EB}"/>
              </a:ext>
            </a:extLst>
          </p:cNvPr>
          <p:cNvSpPr txBox="1">
            <a:spLocks/>
          </p:cNvSpPr>
          <p:nvPr/>
        </p:nvSpPr>
        <p:spPr>
          <a:xfrm>
            <a:off x="601980" y="1272406"/>
            <a:ext cx="3966882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7200" dirty="0">
                <a:latin typeface="Montserrat SemiBold" pitchFamily="2" charset="-52"/>
              </a:rPr>
              <a:t>Привет!</a:t>
            </a:r>
          </a:p>
        </p:txBody>
      </p:sp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4F5FD245-B834-4CA6-9431-84330FAF6EC6}"/>
              </a:ext>
            </a:extLst>
          </p:cNvPr>
          <p:cNvSpPr txBox="1">
            <a:spLocks/>
          </p:cNvSpPr>
          <p:nvPr/>
        </p:nvSpPr>
        <p:spPr>
          <a:xfrm>
            <a:off x="671830" y="2397997"/>
            <a:ext cx="3966881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sz="1800" b="1" dirty="0">
                <a:latin typeface="Montserrat Light" pitchFamily="2" charset="-52"/>
              </a:rPr>
              <a:t>Меня зовут Шинауров Илья.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latin typeface="Montserrat Light" pitchFamily="2" charset="-52"/>
              </a:rPr>
              <a:t>Учусь на 3 курсе ИПО КузГТУ.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ru-RU" sz="1800" dirty="0">
                <a:latin typeface="Montserrat Light" pitchFamily="2" charset="-52"/>
              </a:rPr>
              <a:t>Люблю программировать.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latin typeface="Montserrat Light" pitchFamily="2" charset="-5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Трехмерная модель 100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5BDC2978-BA98-40F0-B84D-9A746D333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873955"/>
                  </p:ext>
                </p:extLst>
              </p:nvPr>
            </p:nvGraphicFramePr>
            <p:xfrm>
              <a:off x="5352569" y="1150241"/>
              <a:ext cx="3067002" cy="24955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67002" cy="2495511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96557" ay="-1048445" az="-590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100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Трехмерная модель 100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5BDC2978-BA98-40F0-B84D-9A746D333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2569" y="1150241"/>
                <a:ext cx="3067002" cy="24955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dirty="0">
                <a:latin typeface="Montserrat SemiBold" pitchFamily="2" charset="-52"/>
              </a:rPr>
              <a:t>Основные сущности ИС</a:t>
            </a:r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dirty="0">
                <a:latin typeface="Montserrat Medium" pitchFamily="2" charset="-52"/>
                <a:sym typeface="Muli"/>
              </a:rPr>
              <a:t>Водитель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dirty="0">
                <a:latin typeface="Montserrat Light" pitchFamily="2" charset="-52"/>
              </a:rPr>
              <a:t>Управляет транспортным средством.</a:t>
            </a:r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uli"/>
                <a:ea typeface="Muli"/>
                <a:cs typeface="Muli"/>
                <a:sym typeface="Muli"/>
              </a:rPr>
              <a:t>Blue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Is the </a:t>
            </a:r>
            <a:r>
              <a:rPr lang="en-US" sz="1200" dirty="0" err="1"/>
              <a:t>colour</a:t>
            </a:r>
            <a:r>
              <a:rPr lang="en-US" sz="1200" dirty="0"/>
              <a:t> of the clear sky and the deep sea. It is located between violet and green on the optical spectrum.</a:t>
            </a:r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45955" y="1388687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09" name="Google Shape;309;p31"/>
          <p:cNvCxnSpPr/>
          <p:nvPr/>
        </p:nvCxnSpPr>
        <p:spPr>
          <a:xfrm>
            <a:off x="58055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58055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1"/>
          <p:cNvCxnSpPr/>
          <p:nvPr/>
        </p:nvCxnSpPr>
        <p:spPr>
          <a:xfrm>
            <a:off x="58055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1"/>
          <p:cNvCxnSpPr/>
          <p:nvPr/>
        </p:nvCxnSpPr>
        <p:spPr>
          <a:xfrm>
            <a:off x="58055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58055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1"/>
          <p:cNvSpPr txBox="1"/>
          <p:nvPr/>
        </p:nvSpPr>
        <p:spPr>
          <a:xfrm>
            <a:off x="58055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4000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20083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1515076" y="19868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82932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295383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68081" y="20963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358232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470684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021085" y="10745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33533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45984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6774090" y="12936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08833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989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45" name="Google Shape;34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08138" y="1216625"/>
            <a:ext cx="4006751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Titles: Lexend Deca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Body copy: Muli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https://www.lexend.com/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97000">
              <a:srgbClr val="0A2F9E"/>
            </a:gs>
          </a:gsLst>
          <a:lin ang="8100019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10;p19">
            <a:extLst>
              <a:ext uri="{FF2B5EF4-FFF2-40B4-BE49-F238E27FC236}">
                <a16:creationId xmlns:a16="http://schemas.microsoft.com/office/drawing/2014/main" id="{7EB78CF1-09D5-49CB-9315-B5169AFDB3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898">
            <a:off x="4689792" y="3801423"/>
            <a:ext cx="1019447" cy="30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120;p19">
            <a:extLst>
              <a:ext uri="{FF2B5EF4-FFF2-40B4-BE49-F238E27FC236}">
                <a16:creationId xmlns:a16="http://schemas.microsoft.com/office/drawing/2014/main" id="{F16ED2CD-9DCE-461E-8E3D-92FA3D5D0BB7}"/>
              </a:ext>
            </a:extLst>
          </p:cNvPr>
          <p:cNvCxnSpPr/>
          <p:nvPr/>
        </p:nvCxnSpPr>
        <p:spPr>
          <a:xfrm>
            <a:off x="5385345" y="1910935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42" y="2131717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151" y="2090793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151" y="1698227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137" y="676895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428" y="1587417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523951" y="3177943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8164" y="1291371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>
            <a:cxnSpLocks/>
          </p:cNvCxnSpPr>
          <p:nvPr/>
        </p:nvCxnSpPr>
        <p:spPr>
          <a:xfrm flipH="1">
            <a:off x="5476963" y="3101743"/>
            <a:ext cx="662338" cy="38251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475351" y="2032093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5842" y="3208649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9259" y="3369010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679476" y="1565905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392775" y="486537"/>
            <a:ext cx="5270072" cy="15560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SemiBold" pitchFamily="2" charset="-52"/>
              </a:rPr>
              <a:t>Цель моего проекта — </a:t>
            </a:r>
            <a:br>
              <a:rPr lang="ru-RU" sz="4800" dirty="0">
                <a:latin typeface="Montserrat SemiBold" pitchFamily="2" charset="-52"/>
              </a:rPr>
            </a:br>
            <a:endParaRPr sz="4800" dirty="0">
              <a:latin typeface="Montserrat SemiBold" pitchFamily="2" charset="-52"/>
            </a:endParaRPr>
          </a:p>
        </p:txBody>
      </p:sp>
      <p:pic>
        <p:nvPicPr>
          <p:cNvPr id="24" name="Google Shape;690;p48">
            <a:extLst>
              <a:ext uri="{FF2B5EF4-FFF2-40B4-BE49-F238E27FC236}">
                <a16:creationId xmlns:a16="http://schemas.microsoft.com/office/drawing/2014/main" id="{A2B724E1-CF89-49BC-8E75-028E393D1D2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7047" y="1098364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9">
            <a:extLst>
              <a:ext uri="{FF2B5EF4-FFF2-40B4-BE49-F238E27FC236}">
                <a16:creationId xmlns:a16="http://schemas.microsoft.com/office/drawing/2014/main" id="{B7F5B100-6D56-4564-A88A-0DD83B5984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43" y="1624363"/>
            <a:ext cx="512402" cy="3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654B05-736C-49D9-A70A-015EA026C914}"/>
              </a:ext>
            </a:extLst>
          </p:cNvPr>
          <p:cNvSpPr txBox="1"/>
          <p:nvPr/>
        </p:nvSpPr>
        <p:spPr>
          <a:xfrm>
            <a:off x="266594" y="2032093"/>
            <a:ext cx="4671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  <a:t>разработка информационной</a:t>
            </a:r>
            <a:b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</a:br>
            <a: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  <a:t>транспортной системы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FAF6EDEC-6AF5-4B97-A7BD-22906B7D53B0}"/>
              </a:ext>
            </a:extLst>
          </p:cNvPr>
          <p:cNvSpPr/>
          <p:nvPr/>
        </p:nvSpPr>
        <p:spPr>
          <a:xfrm>
            <a:off x="4910372" y="3854973"/>
            <a:ext cx="133350" cy="13335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1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5AD69795-5EC1-4081-87E5-6325C9ED6E7F}"/>
              </a:ext>
            </a:extLst>
          </p:cNvPr>
          <p:cNvSpPr/>
          <p:nvPr/>
        </p:nvSpPr>
        <p:spPr>
          <a:xfrm>
            <a:off x="5462822" y="3854973"/>
            <a:ext cx="133350" cy="13335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69000">
                <a:srgbClr val="3544FF"/>
              </a:gs>
              <a:gs pos="97000">
                <a:srgbClr val="0A2F9E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E6027D41-140E-4F5B-8D31-1810EF42D5A2}"/>
              </a:ext>
            </a:extLst>
          </p:cNvPr>
          <p:cNvSpPr/>
          <p:nvPr/>
        </p:nvSpPr>
        <p:spPr>
          <a:xfrm>
            <a:off x="4824647" y="352159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close/>
              </a:path>
            </a:pathLst>
          </a:custGeom>
          <a:gradFill>
            <a:gsLst>
              <a:gs pos="11000">
                <a:schemeClr val="accent4"/>
              </a:gs>
              <a:gs pos="80874">
                <a:srgbClr val="3544FF"/>
              </a:gs>
              <a:gs pos="67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6B1A1728-60CD-400D-B08C-3DB2C499D619}"/>
              </a:ext>
            </a:extLst>
          </p:cNvPr>
          <p:cNvSpPr/>
          <p:nvPr/>
        </p:nvSpPr>
        <p:spPr>
          <a:xfrm>
            <a:off x="5396147" y="3578748"/>
            <a:ext cx="266700" cy="342900"/>
          </a:xfrm>
          <a:custGeom>
            <a:avLst/>
            <a:gdLst>
              <a:gd name="connsiteX0" fmla="*/ 38100 w 266700"/>
              <a:gd name="connsiteY0" fmla="*/ 38100 h 342900"/>
              <a:gd name="connsiteX1" fmla="*/ 95250 w 266700"/>
              <a:gd name="connsiteY1" fmla="*/ 38100 h 342900"/>
              <a:gd name="connsiteX2" fmla="*/ 131445 w 266700"/>
              <a:gd name="connsiteY2" fmla="*/ 65723 h 342900"/>
              <a:gd name="connsiteX3" fmla="*/ 150495 w 266700"/>
              <a:gd name="connsiteY3" fmla="*/ 131445 h 342900"/>
              <a:gd name="connsiteX4" fmla="*/ 151448 w 266700"/>
              <a:gd name="connsiteY4" fmla="*/ 133350 h 342900"/>
              <a:gd name="connsiteX5" fmla="*/ 38100 w 266700"/>
              <a:gd name="connsiteY5" fmla="*/ 133350 h 342900"/>
              <a:gd name="connsiteX6" fmla="*/ 38100 w 266700"/>
              <a:gd name="connsiteY6" fmla="*/ 38100 h 342900"/>
              <a:gd name="connsiteX7" fmla="*/ 95250 w 266700"/>
              <a:gd name="connsiteY7" fmla="*/ 0 h 342900"/>
              <a:gd name="connsiteX8" fmla="*/ 0 w 266700"/>
              <a:gd name="connsiteY8" fmla="*/ 0 h 342900"/>
              <a:gd name="connsiteX9" fmla="*/ 0 w 266700"/>
              <a:gd name="connsiteY9" fmla="*/ 133350 h 342900"/>
              <a:gd name="connsiteX10" fmla="*/ 0 w 266700"/>
              <a:gd name="connsiteY10" fmla="*/ 190500 h 342900"/>
              <a:gd name="connsiteX11" fmla="*/ 0 w 266700"/>
              <a:gd name="connsiteY11" fmla="*/ 342900 h 342900"/>
              <a:gd name="connsiteX12" fmla="*/ 38100 w 266700"/>
              <a:gd name="connsiteY12" fmla="*/ 342900 h 342900"/>
              <a:gd name="connsiteX13" fmla="*/ 133350 w 266700"/>
              <a:gd name="connsiteY13" fmla="*/ 247650 h 342900"/>
              <a:gd name="connsiteX14" fmla="*/ 228600 w 266700"/>
              <a:gd name="connsiteY14" fmla="*/ 342900 h 342900"/>
              <a:gd name="connsiteX15" fmla="*/ 266700 w 266700"/>
              <a:gd name="connsiteY15" fmla="*/ 304800 h 342900"/>
              <a:gd name="connsiteX16" fmla="*/ 266700 w 266700"/>
              <a:gd name="connsiteY16" fmla="*/ 209550 h 342900"/>
              <a:gd name="connsiteX17" fmla="*/ 251460 w 266700"/>
              <a:gd name="connsiteY17" fmla="*/ 179070 h 342900"/>
              <a:gd name="connsiteX18" fmla="*/ 200977 w 266700"/>
              <a:gd name="connsiteY18" fmla="*/ 140970 h 342900"/>
              <a:gd name="connsiteX19" fmla="*/ 187642 w 266700"/>
              <a:gd name="connsiteY19" fmla="*/ 120968 h 342900"/>
              <a:gd name="connsiteX20" fmla="*/ 168592 w 266700"/>
              <a:gd name="connsiteY20" fmla="*/ 55245 h 342900"/>
              <a:gd name="connsiteX21" fmla="*/ 95250 w 266700"/>
              <a:gd name="connsiteY2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6700" h="342900">
                <a:moveTo>
                  <a:pt x="38100" y="38100"/>
                </a:moveTo>
                <a:lnTo>
                  <a:pt x="95250" y="38100"/>
                </a:lnTo>
                <a:cubicBezTo>
                  <a:pt x="112395" y="38100"/>
                  <a:pt x="127635" y="49530"/>
                  <a:pt x="131445" y="65723"/>
                </a:cubicBezTo>
                <a:lnTo>
                  <a:pt x="150495" y="131445"/>
                </a:lnTo>
                <a:cubicBezTo>
                  <a:pt x="150495" y="132398"/>
                  <a:pt x="151448" y="132398"/>
                  <a:pt x="151448" y="133350"/>
                </a:cubicBezTo>
                <a:lnTo>
                  <a:pt x="38100" y="133350"/>
                </a:lnTo>
                <a:lnTo>
                  <a:pt x="38100" y="38100"/>
                </a:lnTo>
                <a:close/>
                <a:moveTo>
                  <a:pt x="95250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90500"/>
                </a:lnTo>
                <a:lnTo>
                  <a:pt x="0" y="342900"/>
                </a:lnTo>
                <a:lnTo>
                  <a:pt x="38100" y="342900"/>
                </a:lnTo>
                <a:cubicBezTo>
                  <a:pt x="38100" y="290513"/>
                  <a:pt x="80963" y="247650"/>
                  <a:pt x="133350" y="247650"/>
                </a:cubicBezTo>
                <a:cubicBezTo>
                  <a:pt x="185738" y="247650"/>
                  <a:pt x="228600" y="290513"/>
                  <a:pt x="228600" y="342900"/>
                </a:cubicBezTo>
                <a:cubicBezTo>
                  <a:pt x="249555" y="342900"/>
                  <a:pt x="266700" y="325755"/>
                  <a:pt x="266700" y="304800"/>
                </a:cubicBezTo>
                <a:lnTo>
                  <a:pt x="266700" y="209550"/>
                </a:lnTo>
                <a:cubicBezTo>
                  <a:pt x="266700" y="197168"/>
                  <a:pt x="260985" y="186690"/>
                  <a:pt x="251460" y="179070"/>
                </a:cubicBezTo>
                <a:lnTo>
                  <a:pt x="200977" y="140970"/>
                </a:lnTo>
                <a:cubicBezTo>
                  <a:pt x="194310" y="136208"/>
                  <a:pt x="189548" y="128588"/>
                  <a:pt x="187642" y="120968"/>
                </a:cubicBezTo>
                <a:lnTo>
                  <a:pt x="168592" y="55245"/>
                </a:lnTo>
                <a:cubicBezTo>
                  <a:pt x="159067" y="22860"/>
                  <a:pt x="128588" y="0"/>
                  <a:pt x="95250" y="0"/>
                </a:cubicBezTo>
                <a:close/>
              </a:path>
            </a:pathLst>
          </a:custGeom>
          <a:gradFill>
            <a:gsLst>
              <a:gs pos="20000">
                <a:schemeClr val="accent4"/>
              </a:gs>
              <a:gs pos="69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CB8F4224-6FCB-43EB-B48F-508239E11866}"/>
              </a:ext>
            </a:extLst>
          </p:cNvPr>
          <p:cNvSpPr/>
          <p:nvPr/>
        </p:nvSpPr>
        <p:spPr>
          <a:xfrm>
            <a:off x="4824647" y="3788298"/>
            <a:ext cx="533400" cy="133350"/>
          </a:xfrm>
          <a:custGeom>
            <a:avLst/>
            <a:gdLst>
              <a:gd name="connsiteX0" fmla="*/ 533400 w 533400"/>
              <a:gd name="connsiteY0" fmla="*/ 133350 h 133350"/>
              <a:gd name="connsiteX1" fmla="*/ 247650 w 533400"/>
              <a:gd name="connsiteY1" fmla="*/ 133350 h 133350"/>
              <a:gd name="connsiteX2" fmla="*/ 152400 w 533400"/>
              <a:gd name="connsiteY2" fmla="*/ 38100 h 133350"/>
              <a:gd name="connsiteX3" fmla="*/ 57150 w 533400"/>
              <a:gd name="connsiteY3" fmla="*/ 133350 h 133350"/>
              <a:gd name="connsiteX4" fmla="*/ 0 w 533400"/>
              <a:gd name="connsiteY4" fmla="*/ 133350 h 133350"/>
              <a:gd name="connsiteX5" fmla="*/ 0 w 533400"/>
              <a:gd name="connsiteY5" fmla="*/ 0 h 133350"/>
              <a:gd name="connsiteX6" fmla="*/ 533400 w 533400"/>
              <a:gd name="connsiteY6" fmla="*/ 0 h 133350"/>
              <a:gd name="connsiteX7" fmla="*/ 533400 w 533400"/>
              <a:gd name="connsiteY7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400" h="133350">
                <a:moveTo>
                  <a:pt x="533400" y="133350"/>
                </a:moveTo>
                <a:lnTo>
                  <a:pt x="247650" y="133350"/>
                </a:lnTo>
                <a:cubicBezTo>
                  <a:pt x="247650" y="80963"/>
                  <a:pt x="204788" y="38100"/>
                  <a:pt x="152400" y="38100"/>
                </a:cubicBezTo>
                <a:cubicBezTo>
                  <a:pt x="100013" y="38100"/>
                  <a:pt x="57150" y="80963"/>
                  <a:pt x="57150" y="133350"/>
                </a:cubicBezTo>
                <a:lnTo>
                  <a:pt x="0" y="133350"/>
                </a:lnTo>
                <a:lnTo>
                  <a:pt x="0" y="0"/>
                </a:lnTo>
                <a:lnTo>
                  <a:pt x="533400" y="0"/>
                </a:lnTo>
                <a:lnTo>
                  <a:pt x="533400" y="1333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66000">
                <a:srgbClr val="3544FF"/>
              </a:gs>
              <a:gs pos="97000">
                <a:srgbClr val="0A2F9E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DEC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NOV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OCT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SEP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AUG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JUL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MAY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APR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FEB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JAN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476" name="Google Shape;476;p41"/>
          <p:cNvGraphicFramePr/>
          <p:nvPr/>
        </p:nvGraphicFramePr>
        <p:xfrm>
          <a:off x="580650" y="1488281"/>
          <a:ext cx="8037225" cy="319775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3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612000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660485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612000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660485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3842100" y="2242577"/>
            <a:ext cx="349569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492" name="Google Shape;492;p42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493" name="Google Shape;493;p42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494" name="Google Shape;494;p42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0" name="Google Shape;500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Activities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Resources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Value Propositions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Relationships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Channels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Segments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Partners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Cost Structure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Revenue Streams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4" name="Google Shape;514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5" name="Google Shape;515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7" name="Google Shape;517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9" name="Google Shape;519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3" name="Google Shape;523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9" name="Google Shape;529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41" name="Google Shape;541;p44"/>
          <p:cNvGrpSpPr/>
          <p:nvPr/>
        </p:nvGrpSpPr>
        <p:grpSpPr>
          <a:xfrm>
            <a:off x="627767" y="1413043"/>
            <a:ext cx="3608219" cy="3243858"/>
            <a:chOff x="3778727" y="4460423"/>
            <a:chExt cx="720160" cy="647438"/>
          </a:xfrm>
        </p:grpSpPr>
        <p:sp>
          <p:nvSpPr>
            <p:cNvPr id="542" name="Google Shape;542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549" name="Google Shape;549;p44"/>
          <p:cNvCxnSpPr/>
          <p:nvPr/>
        </p:nvCxnSpPr>
        <p:spPr>
          <a:xfrm>
            <a:off x="415602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274525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400035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274525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77912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274525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59067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274525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7" name="Google Shape;557;p44"/>
          <p:cNvCxnSpPr/>
          <p:nvPr/>
        </p:nvCxnSpPr>
        <p:spPr>
          <a:xfrm>
            <a:off x="338582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4"/>
          <p:cNvSpPr txBox="1"/>
          <p:nvPr/>
        </p:nvSpPr>
        <p:spPr>
          <a:xfrm>
            <a:off x="5274525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317280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4"/>
          <p:cNvSpPr txBox="1"/>
          <p:nvPr/>
        </p:nvSpPr>
        <p:spPr>
          <a:xfrm>
            <a:off x="5274525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13314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585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Imani Jackson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Marcos Galán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45450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Ixchel Valdía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65247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Nils Årud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0" name="Google Shape;580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2" name="Google Shape;582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629" name="Google Shape;629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0" name="Google Shape;630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2" name="Google Shape;652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3" name="Google Shape;653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4" name="Google Shape;654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company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1" name="Google Shape;671;p47"/>
          <p:cNvGraphicFramePr/>
          <p:nvPr/>
        </p:nvGraphicFramePr>
        <p:xfrm>
          <a:off x="580550" y="1474725"/>
          <a:ext cx="7999000" cy="2986825"/>
        </p:xfrm>
        <a:graphic>
          <a:graphicData uri="http://schemas.openxmlformats.org/drawingml/2006/table">
            <a:tbl>
              <a:tblPr>
                <a:noFill/>
                <a:tableStyleId>{40286F9A-8295-4760-8310-7838FB866F30}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78" name="Google Shape;6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1" y="1252249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416" y="833349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772" y="1034905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526" y="2631065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1220" y="1301150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7913" y="2150300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6089" y="1280113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60021" y="2571750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4568" y="2150300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CEFCD68-BB68-4925-8D81-62C5A149F2A7}"/>
              </a:ext>
            </a:extLst>
          </p:cNvPr>
          <p:cNvSpPr txBox="1">
            <a:spLocks/>
          </p:cNvSpPr>
          <p:nvPr/>
        </p:nvSpPr>
        <p:spPr>
          <a:xfrm>
            <a:off x="575424" y="606485"/>
            <a:ext cx="4448075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Преимущество</a:t>
            </a:r>
            <a:br>
              <a:rPr lang="en-US" sz="3200" dirty="0">
                <a:solidFill>
                  <a:schemeClr val="bg1"/>
                </a:solidFill>
                <a:latin typeface="Montserrat SemiBold" pitchFamily="2" charset="-52"/>
              </a:rPr>
            </a:br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использования ИС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E2AD7138-D287-4BC8-8726-53C29AFE278F}"/>
              </a:ext>
            </a:extLst>
          </p:cNvPr>
          <p:cNvSpPr txBox="1">
            <a:spLocks/>
          </p:cNvSpPr>
          <p:nvPr/>
        </p:nvSpPr>
        <p:spPr>
          <a:xfrm>
            <a:off x="439223" y="2893727"/>
            <a:ext cx="2840875" cy="6439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Оптимизация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 рабочих процессов</a:t>
            </a:r>
          </a:p>
          <a:p>
            <a:pPr marL="127000"/>
            <a:endParaRPr lang="ru-RU" sz="1800" b="1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B4B02ADD-4524-432E-AED2-0113125C72FF}"/>
              </a:ext>
            </a:extLst>
          </p:cNvPr>
          <p:cNvSpPr txBox="1">
            <a:spLocks/>
          </p:cNvSpPr>
          <p:nvPr/>
        </p:nvSpPr>
        <p:spPr>
          <a:xfrm>
            <a:off x="439223" y="3709131"/>
            <a:ext cx="2987575" cy="707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Улучшение</a:t>
            </a:r>
            <a:r>
              <a:rPr lang="ru-RU" sz="1800" dirty="0">
                <a:latin typeface="Montserrat Light" pitchFamily="2" charset="-52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процесса принятия решений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18E8053C-67F3-4DA5-8482-4D5A3D1CD171}"/>
              </a:ext>
            </a:extLst>
          </p:cNvPr>
          <p:cNvSpPr txBox="1">
            <a:spLocks/>
          </p:cNvSpPr>
          <p:nvPr/>
        </p:nvSpPr>
        <p:spPr>
          <a:xfrm>
            <a:off x="439223" y="1842072"/>
            <a:ext cx="2784375" cy="6439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Повышение</a:t>
            </a:r>
            <a:r>
              <a:rPr lang="ru-RU" sz="1800" dirty="0">
                <a:latin typeface="Montserrat Light" pitchFamily="2" charset="-52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качества реализуемых услуг. </a:t>
            </a:r>
          </a:p>
          <a:p>
            <a:pPr marL="12700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2931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99" name="Google Shape;699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0" name="Google Shape;700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07" name="Google Shape;707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0" name="Google Shape;710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15" name="Google Shape;715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19" name="Google Shape;719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25" name="Google Shape;725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46" name="Google Shape;746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49" name="Google Shape;749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3" name="Google Shape;753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57" name="Google Shape;757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66" name="Google Shape;766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69" name="Google Shape;76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2" name="Google Shape;772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75" name="Google Shape;775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78" name="Google Shape;778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3" name="Google Shape;783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86" name="Google Shape;786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1" name="Google Shape;791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4" name="Google Shape;794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0" name="Google Shape;800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3" name="Google Shape;803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09" name="Google Shape;809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15" name="Google Shape;815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3" name="Google Shape;823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26" name="Google Shape;826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29" name="Google Shape;829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9"/>
          <p:cNvGrpSpPr/>
          <p:nvPr/>
        </p:nvGrpSpPr>
        <p:grpSpPr>
          <a:xfrm>
            <a:off x="4892584" y="2097325"/>
            <a:ext cx="351204" cy="324661"/>
            <a:chOff x="5975075" y="2327500"/>
            <a:chExt cx="420100" cy="388350"/>
          </a:xfrm>
        </p:grpSpPr>
        <p:sp>
          <p:nvSpPr>
            <p:cNvPr id="833" name="Google Shape;833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36" name="Google Shape;836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2" name="Google Shape;842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47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0" name="Google Shape;850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4" name="Google Shape;854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57" name="Google Shape;857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3" name="Google Shape;863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66" name="Google Shape;866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1" name="Google Shape;871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75" name="Google Shape;875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78" name="Google Shape;878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2" name="Google Shape;882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88" name="Google Shape;888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1" name="Google Shape;891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98" name="Google Shape;898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1" name="Google Shape;901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07" name="Google Shape;907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1" name="Google Shape;911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18" name="Google Shape;918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3" name="Google Shape;923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28" name="Google Shape;928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4" name="Google Shape;934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38" name="Google Shape;938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2" name="Google Shape;942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48" name="Google Shape;948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4" name="Google Shape;954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57" name="Google Shape;957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65" name="Google Shape;965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971" name="Google Shape;97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3" name="Google Shape;973;p4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975" name="Google Shape;97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4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979" name="Google Shape;97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983" name="Google Shape;983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89" name="Google Shape;989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96" name="Google Shape;996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1" name="Google Shape;1001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05" name="Google Shape;1005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1" name="Google Shape;1011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15" name="Google Shape;1015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0" name="Google Shape;1020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26" name="Google Shape;1026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3" name="Google Shape;1033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36" name="Google Shape;1036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0" name="Google Shape;1040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47" name="Google Shape;1047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3" name="Google Shape;1053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57" name="Google Shape;1057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58" name="Google Shape;1058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75" name="Google Shape;1075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0" name="Google Shape;1080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86" name="Google Shape;108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3" name="Google Shape;1093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98" name="Google Shape;1098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3" name="Google Shape;1103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09" name="Google Shape;110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0" name="Google Shape;112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4" name="Google Shape;112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4" name="Google Shape;1134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35" name="Google Shape;1135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1" name="Google Shape;1151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59" name="Google Shape;1159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4" name="Google Shape;1164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69" name="Google Shape;1169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75" name="Google Shape;1175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2" name="Google Shape;1182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86" name="Google Shape;1186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2" name="Google Shape;1192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99" name="Google Shape;1199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3" name="Google Shape;1203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08" name="Google Shape;1208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15" name="Google Shape;1215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3" name="Google Shape;1223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28" name="Google Shape;1228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2" name="Google Shape;1232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36" name="Google Shape;1236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1" name="Google Shape;1241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46" name="Google Shape;1246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2" name="Google Shape;1252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59" name="Google Shape;1259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67" name="Google Shape;1267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0" name="Google Shape;1280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85" name="Google Shape;1285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89" name="Google Shape;1289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96" name="Google Shape;1296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05" name="Google Shape;1305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18" name="Google Shape;1318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1" name="Google Shape;1331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4" name="Google Shape;1344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1" name="Google Shape;1351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67" name="Google Shape;1367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68" name="Google Shape;1368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76" name="Google Shape;1376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80" name="Google Shape;1380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3" name="Google Shape;1383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84" name="Google Shape;1384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93" name="Google Shape;1393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18" name="Google Shape;1418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19" name="Google Shape;141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22" name="Google Shape;142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25" name="Google Shape;142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7" name="Google Shape;1427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8" name="Google Shape;1428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1429" name="Google Shape;1429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30" name="Google Shape;1430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1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40" name="Google Shape;1440;p51"/>
          <p:cNvSpPr txBox="1">
            <a:spLocks noGrp="1"/>
          </p:cNvSpPr>
          <p:nvPr>
            <p:ph type="body" idx="4294967295"/>
          </p:nvPr>
        </p:nvSpPr>
        <p:spPr>
          <a:xfrm>
            <a:off x="960500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7" name="Google Shape;144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48" name="Google Shape;144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49" name="Google Shape;144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1" name="Google Shape;145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2" name="Google Shape;145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3" name="Google Shape;145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4" name="Google Shape;145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5" name="Google Shape;145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7" name="Google Shape;145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58" name="Google Shape;145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60" name="Google Shape;146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1165860"/>
            <a:ext cx="6368890" cy="6103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 pitchFamily="2" charset="-52"/>
              </a:rPr>
              <a:t>Из чего состоит проект: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2022491"/>
            <a:ext cx="6014400" cy="1673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Анализ предметной области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Проектирование ИС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Создание приложения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ru-RU" dirty="0">
              <a:latin typeface="Montserrat Light" pitchFamily="2" charset="-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78227" y="1402168"/>
            <a:ext cx="5512453" cy="9251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1.</a:t>
            </a: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Предметная область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78227" y="2327354"/>
            <a:ext cx="5072245" cy="758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i="0" dirty="0">
                <a:solidFill>
                  <a:srgbClr val="05D9F4"/>
                </a:solidFill>
                <a:effectLst/>
                <a:latin typeface="Montserrat Light" pitchFamily="2" charset="-52"/>
                <a:ea typeface="Muli"/>
                <a:cs typeface="Muli"/>
              </a:rPr>
              <a:t>Выделение</a:t>
            </a:r>
            <a:r>
              <a:rPr lang="ru-RU" sz="1800" b="0" i="0" dirty="0">
                <a:solidFill>
                  <a:srgbClr val="00FFFF"/>
                </a:solidFill>
                <a:effectLst/>
                <a:latin typeface="Montserrat Light" pitchFamily="2" charset="-52"/>
                <a:ea typeface="Muli"/>
                <a:cs typeface="Muli"/>
              </a:rPr>
              <a:t> сущностей и отношений между ними</a:t>
            </a:r>
            <a:endParaRPr lang="ru-RU" dirty="0">
              <a:effectLst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193" y="2425249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0;p48">
            <a:extLst>
              <a:ext uri="{FF2B5EF4-FFF2-40B4-BE49-F238E27FC236}">
                <a16:creationId xmlns:a16="http://schemas.microsoft.com/office/drawing/2014/main" id="{55765B29-041E-45A5-A897-51DA022301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468" y="1582311"/>
            <a:ext cx="1681638" cy="168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69133A00-5898-4D12-A126-3A0978483E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902" y="1103987"/>
            <a:ext cx="1309124" cy="1532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7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8D8906-113F-4AD4-9B52-ECFE2CC8B0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E2B698-412E-4EED-A2F4-C5D1AACF1FBD}"/>
              </a:ext>
            </a:extLst>
          </p:cNvPr>
          <p:cNvSpPr txBox="1">
            <a:spLocks/>
          </p:cNvSpPr>
          <p:nvPr/>
        </p:nvSpPr>
        <p:spPr>
          <a:xfrm>
            <a:off x="575424" y="606485"/>
            <a:ext cx="4987176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Основные сущности</a:t>
            </a:r>
          </a:p>
        </p:txBody>
      </p:sp>
      <p:sp>
        <p:nvSpPr>
          <p:cNvPr id="4" name="Google Shape;300;p30">
            <a:extLst>
              <a:ext uri="{FF2B5EF4-FFF2-40B4-BE49-F238E27FC236}">
                <a16:creationId xmlns:a16="http://schemas.microsoft.com/office/drawing/2014/main" id="{626860F7-B269-4813-937E-3B26B4D52171}"/>
              </a:ext>
            </a:extLst>
          </p:cNvPr>
          <p:cNvSpPr txBox="1">
            <a:spLocks/>
          </p:cNvSpPr>
          <p:nvPr/>
        </p:nvSpPr>
        <p:spPr>
          <a:xfrm>
            <a:off x="753541" y="1463886"/>
            <a:ext cx="2842805" cy="7814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05D9F4"/>
                </a:solidFill>
                <a:latin typeface="Montserrat Medium" pitchFamily="2" charset="-52"/>
                <a:sym typeface="Muli"/>
              </a:rPr>
              <a:t>Водитель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  <a:t>Управляет </a:t>
            </a:r>
            <a:b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  <a:t>транспортным средством.</a:t>
            </a:r>
            <a:endParaRPr lang="ru-RU" sz="1600" dirty="0">
              <a:solidFill>
                <a:schemeClr val="bg1"/>
              </a:solidFill>
              <a:latin typeface="Montserrat Light" pitchFamily="2" charset="-52"/>
              <a:sym typeface="Muli"/>
            </a:endParaRPr>
          </a:p>
        </p:txBody>
      </p:sp>
      <p:sp>
        <p:nvSpPr>
          <p:cNvPr id="5" name="Google Shape;300;p30">
            <a:extLst>
              <a:ext uri="{FF2B5EF4-FFF2-40B4-BE49-F238E27FC236}">
                <a16:creationId xmlns:a16="http://schemas.microsoft.com/office/drawing/2014/main" id="{3769F15E-3D04-44A0-A775-0434EF288A9E}"/>
              </a:ext>
            </a:extLst>
          </p:cNvPr>
          <p:cNvSpPr txBox="1">
            <a:spLocks/>
          </p:cNvSpPr>
          <p:nvPr/>
        </p:nvSpPr>
        <p:spPr>
          <a:xfrm>
            <a:off x="753541" y="2669396"/>
            <a:ext cx="2710671" cy="121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Маршрут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Перевозки проводятся по определенным маршрутам</a:t>
            </a:r>
          </a:p>
        </p:txBody>
      </p:sp>
      <p:sp>
        <p:nvSpPr>
          <p:cNvPr id="6" name="Google Shape;300;p30">
            <a:extLst>
              <a:ext uri="{FF2B5EF4-FFF2-40B4-BE49-F238E27FC236}">
                <a16:creationId xmlns:a16="http://schemas.microsoft.com/office/drawing/2014/main" id="{42790A5B-9D7B-4F47-9F50-802908ED3F60}"/>
              </a:ext>
            </a:extLst>
          </p:cNvPr>
          <p:cNvSpPr txBox="1">
            <a:spLocks/>
          </p:cNvSpPr>
          <p:nvPr/>
        </p:nvSpPr>
        <p:spPr>
          <a:xfrm>
            <a:off x="3872441" y="1387953"/>
            <a:ext cx="3517710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Клиент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Заказывает перевозку своих товаров у нашей компании</a:t>
            </a:r>
          </a:p>
        </p:txBody>
      </p:sp>
      <p:sp>
        <p:nvSpPr>
          <p:cNvPr id="7" name="Google Shape;300;p30">
            <a:extLst>
              <a:ext uri="{FF2B5EF4-FFF2-40B4-BE49-F238E27FC236}">
                <a16:creationId xmlns:a16="http://schemas.microsoft.com/office/drawing/2014/main" id="{B7AC2361-E7FC-4157-98C5-4D7D9F5A9780}"/>
              </a:ext>
            </a:extLst>
          </p:cNvPr>
          <p:cNvSpPr txBox="1">
            <a:spLocks/>
          </p:cNvSpPr>
          <p:nvPr/>
        </p:nvSpPr>
        <p:spPr>
          <a:xfrm>
            <a:off x="3872441" y="2670543"/>
            <a:ext cx="2631350" cy="121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Транспортное средство 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При помощи ТС осуществляется перевозка</a:t>
            </a:r>
          </a:p>
        </p:txBody>
      </p:sp>
    </p:spTree>
    <p:extLst>
      <p:ext uri="{BB962C8B-B14F-4D97-AF65-F5344CB8AC3E}">
        <p14:creationId xmlns:p14="http://schemas.microsoft.com/office/powerpoint/2010/main" val="619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C4F49-A7C7-46CE-9CBE-D0E57EFB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393649"/>
            <a:ext cx="6014400" cy="857400"/>
          </a:xfrm>
        </p:spPr>
        <p:txBody>
          <a:bodyPr/>
          <a:lstStyle/>
          <a:p>
            <a:r>
              <a:rPr lang="ru-RU" dirty="0">
                <a:latin typeface="Montserrat SemiBold" pitchFamily="2" charset="-52"/>
              </a:rPr>
              <a:t>Основные операции, реализуемые системой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ADF930-66D6-4DF8-A0B7-48C6A6004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588151"/>
            <a:ext cx="6014400" cy="3161700"/>
          </a:xfrm>
        </p:spPr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Получение информации о водителях 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Получение информации о заказах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Создание заказов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Получении информации о ТС</a:t>
            </a:r>
          </a:p>
          <a:p>
            <a:pPr marL="533400" indent="-457200">
              <a:buFont typeface="+mj-lt"/>
              <a:buAutoNum type="arabicPeriod"/>
            </a:pPr>
            <a:endParaRPr lang="ru-RU" dirty="0">
              <a:latin typeface="Montserrat Light" pitchFamily="2" charset="-52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A3BC17-A170-499E-B06E-D768CA7A1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937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78227" y="1402168"/>
            <a:ext cx="5512453" cy="9251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2.</a:t>
            </a: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Проектирование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78227" y="2327354"/>
            <a:ext cx="5072245" cy="758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sz="1800" b="0" i="0" dirty="0">
                <a:solidFill>
                  <a:srgbClr val="05D9F4"/>
                </a:solidFill>
                <a:effectLst/>
                <a:latin typeface="Montserrat Light" pitchFamily="2" charset="-52"/>
                <a:ea typeface="Muli"/>
                <a:cs typeface="Muli"/>
              </a:rPr>
              <a:t>Моделирование предметной области</a:t>
            </a:r>
            <a:endParaRPr lang="ru-RU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Light" pitchFamily="2" charset="-52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088" y="1864761"/>
            <a:ext cx="2718690" cy="142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3;p48">
            <a:extLst>
              <a:ext uri="{FF2B5EF4-FFF2-40B4-BE49-F238E27FC236}">
                <a16:creationId xmlns:a16="http://schemas.microsoft.com/office/drawing/2014/main" id="{9D1D4C1C-5F4E-4347-9A50-FA40D2F20B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520" y="1536049"/>
            <a:ext cx="1196727" cy="10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1411</Words>
  <Application>Microsoft Office PowerPoint</Application>
  <PresentationFormat>Экран (16:9)</PresentationFormat>
  <Paragraphs>399</Paragraphs>
  <Slides>43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3" baseType="lpstr">
      <vt:lpstr>Montserrat SemiBold</vt:lpstr>
      <vt:lpstr>Montserrat</vt:lpstr>
      <vt:lpstr>Arial</vt:lpstr>
      <vt:lpstr>Muli</vt:lpstr>
      <vt:lpstr>Montserrat Light</vt:lpstr>
      <vt:lpstr>Dubai</vt:lpstr>
      <vt:lpstr>Montserrat Medium</vt:lpstr>
      <vt:lpstr>Calibri</vt:lpstr>
      <vt:lpstr>Lexend Deca</vt:lpstr>
      <vt:lpstr>Aliena template</vt:lpstr>
      <vt:lpstr>Разработка приложения для транспортного предприятия </vt:lpstr>
      <vt:lpstr>Презентация PowerPoint</vt:lpstr>
      <vt:lpstr>Цель моего проекта —  </vt:lpstr>
      <vt:lpstr>Презентация PowerPoint</vt:lpstr>
      <vt:lpstr>Из чего состоит проект:</vt:lpstr>
      <vt:lpstr>    1. Предметная область</vt:lpstr>
      <vt:lpstr>Презентация PowerPoint</vt:lpstr>
      <vt:lpstr>Основные операции, реализуемые системой</vt:lpstr>
      <vt:lpstr>    2. Проектирование</vt:lpstr>
      <vt:lpstr>Использование CASE средств</vt:lpstr>
      <vt:lpstr>Презентация PowerPoint</vt:lpstr>
      <vt:lpstr>Презентация PowerPoint</vt:lpstr>
      <vt:lpstr>    3. Разработка приложения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Основные сущности ИС</vt:lpstr>
      <vt:lpstr>Our process is easy</vt:lpstr>
      <vt:lpstr>Презентация PowerPoint</vt:lpstr>
      <vt:lpstr>Презентация PowerPoint</vt:lpstr>
      <vt:lpstr>Презентация PowerPoint</vt:lpstr>
      <vt:lpstr>Презентация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Презентация PowerPoint</vt:lpstr>
      <vt:lpstr>Diagrams and infographics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dungeon master</dc:creator>
  <cp:lastModifiedBy>dungeon master</cp:lastModifiedBy>
  <cp:revision>59</cp:revision>
  <dcterms:modified xsi:type="dcterms:W3CDTF">2022-04-10T17:33:20Z</dcterms:modified>
</cp:coreProperties>
</file>